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mp4" ContentType="video/mp4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85" r:id="rId6"/>
    <p:sldId id="291" r:id="rId7"/>
    <p:sldId id="278" r:id="rId8"/>
    <p:sldId id="292" r:id="rId9"/>
    <p:sldId id="260" r:id="rId10"/>
    <p:sldId id="286" r:id="rId11"/>
    <p:sldId id="287" r:id="rId12"/>
    <p:sldId id="288" r:id="rId13"/>
    <p:sldId id="289" r:id="rId14"/>
    <p:sldId id="290" r:id="rId15"/>
    <p:sldId id="26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/>
    <p:restoredTop sz="91737"/>
  </p:normalViewPr>
  <p:slideViewPr>
    <p:cSldViewPr snapToGrid="0" snapToObjects="1">
      <p:cViewPr varScale="1">
        <p:scale>
          <a:sx n="134" d="100"/>
          <a:sy n="134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8/1/17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3.jpg"/><Relationship Id="rId15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courtneyfdolan.weebly.com/education-blog" TargetMode="External"/><Relationship Id="rId5" Type="http://schemas.openxmlformats.org/officeDocument/2006/relationships/hyperlink" Target="https://amandanfaller.wordpress.com/2017/04/17/186/" TargetMode="External"/><Relationship Id="rId6" Type="http://schemas.openxmlformats.org/officeDocument/2006/relationships/image" Target="../media/image5.png"/><Relationship Id="rId1" Type="http://schemas.microsoft.com/office/2007/relationships/media" Target="../media/media8.mp4"/><Relationship Id="rId2" Type="http://schemas.openxmlformats.org/officeDocument/2006/relationships/video" Target="../media/media8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695700"/>
            <a:ext cx="6400800" cy="1752600"/>
          </a:xfrm>
        </p:spPr>
        <p:txBody>
          <a:bodyPr/>
          <a:lstStyle/>
          <a:p>
            <a:r>
              <a:rPr lang="en-US" dirty="0"/>
              <a:t>Adam Bell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Ben </a:t>
            </a:r>
            <a:r>
              <a:rPr lang="en-US" dirty="0"/>
              <a:t>Bolden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77446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Sonic Signatures</a:t>
            </a:r>
            <a:br>
              <a:rPr lang="en-US" b="1" dirty="0" smtClean="0">
                <a:latin typeface="Baskerville"/>
                <a:ea typeface="ＭＳ 明朝"/>
                <a:cs typeface="Times New Roman"/>
              </a:rPr>
            </a:br>
            <a:r>
              <a:rPr lang="en-US" sz="1800" b="1" dirty="0" smtClean="0">
                <a:latin typeface="Baskerville"/>
                <a:ea typeface="ＭＳ 明朝"/>
                <a:cs typeface="Times New Roman"/>
              </a:rPr>
              <a:t/>
            </a:r>
            <a:br>
              <a:rPr lang="en-US" sz="1800" b="1" dirty="0" smtClean="0">
                <a:latin typeface="Baskerville"/>
                <a:ea typeface="ＭＳ 明朝"/>
                <a:cs typeface="Times New Roman"/>
              </a:rPr>
            </a:br>
            <a:r>
              <a:rPr lang="en-US" sz="2000" b="1" i="1" dirty="0" smtClean="0">
                <a:latin typeface="Baskerville"/>
                <a:ea typeface="ＭＳ 明朝"/>
                <a:cs typeface="Times New Roman"/>
              </a:rPr>
              <a:t>Representing the Self as a Musical Being</a:t>
            </a:r>
            <a:r>
              <a:rPr lang="en-CA" dirty="0">
                <a:latin typeface="Cambria"/>
                <a:ea typeface="ＭＳ 明朝"/>
                <a:cs typeface="Times New Roman"/>
              </a:rPr>
              <a:t/>
            </a:r>
            <a:br>
              <a:rPr lang="en-CA" dirty="0">
                <a:latin typeface="Cambria"/>
                <a:ea typeface="ＭＳ 明朝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Part 2:</a:t>
            </a:r>
            <a:br>
              <a:rPr lang="en-US" b="1" dirty="0" smtClean="0">
                <a:latin typeface="Baskerville"/>
                <a:ea typeface="ＭＳ 明朝"/>
                <a:cs typeface="Times New Roman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0999" y="1981200"/>
            <a:ext cx="2505635" cy="4144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Gather </a:t>
            </a:r>
            <a:r>
              <a:rPr lang="en-US" sz="2400" b="1" dirty="0" smtClean="0"/>
              <a:t>images</a:t>
            </a:r>
          </a:p>
          <a:p>
            <a:r>
              <a:rPr lang="en-US" sz="2400" b="1" i="1" dirty="0" smtClean="0"/>
              <a:t>10 minutes  </a:t>
            </a:r>
            <a:r>
              <a:rPr lang="en-US" sz="1800" b="1" i="1" dirty="0" smtClean="0"/>
              <a:t>ab</a:t>
            </a:r>
            <a:endParaRPr lang="en-US" sz="1800" b="1" i="1" dirty="0"/>
          </a:p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pPr>
              <a:spcBef>
                <a:spcPts val="648"/>
              </a:spcBef>
              <a:spcAft>
                <a:spcPts val="1200"/>
              </a:spcAft>
            </a:pPr>
            <a:r>
              <a:rPr lang="en-US" dirty="0"/>
              <a:t>Find three images that represent aspects of your musical identity </a:t>
            </a:r>
            <a:endParaRPr lang="en-US" dirty="0" smtClean="0"/>
          </a:p>
          <a:p>
            <a:pPr lvl="1">
              <a:spcBef>
                <a:spcPts val="648"/>
              </a:spcBef>
              <a:spcAft>
                <a:spcPts val="1200"/>
              </a:spcAft>
            </a:pPr>
            <a:r>
              <a:rPr lang="en-US" i="1" dirty="0" smtClean="0"/>
              <a:t>If you have time</a:t>
            </a:r>
            <a:r>
              <a:rPr lang="is-IS" i="1" dirty="0" smtClean="0"/>
              <a:t>…create a collage of your images in word or ppt</a:t>
            </a:r>
            <a:endParaRPr lang="en-US" i="1" dirty="0" smtClean="0"/>
          </a:p>
          <a:p>
            <a:pPr>
              <a:spcBef>
                <a:spcPts val="648"/>
              </a:spcBef>
              <a:spcAft>
                <a:spcPts val="1200"/>
              </a:spcAft>
            </a:pPr>
            <a:r>
              <a:rPr lang="en-US" dirty="0" smtClean="0"/>
              <a:t>Explain to your group the significance of each image</a:t>
            </a:r>
          </a:p>
        </p:txBody>
      </p:sp>
    </p:spTree>
    <p:extLst>
      <p:ext uri="{BB962C8B-B14F-4D97-AF65-F5344CB8AC3E}">
        <p14:creationId xmlns:p14="http://schemas.microsoft.com/office/powerpoint/2010/main" val="20761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Part 3:</a:t>
            </a:r>
            <a:br>
              <a:rPr lang="en-US" b="1" dirty="0" smtClean="0">
                <a:latin typeface="Baskerville"/>
                <a:ea typeface="ＭＳ 明朝"/>
                <a:cs typeface="Times New Roman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0999" y="1981200"/>
            <a:ext cx="2505635" cy="4144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Identity </a:t>
            </a:r>
            <a:r>
              <a:rPr lang="en-US" sz="2400" b="1" dirty="0" smtClean="0"/>
              <a:t>statements</a:t>
            </a:r>
          </a:p>
          <a:p>
            <a:r>
              <a:rPr lang="en-US" sz="2400" b="1" i="1" dirty="0" smtClean="0"/>
              <a:t>5 minutes  </a:t>
            </a:r>
            <a:r>
              <a:rPr lang="en-US" sz="1800" b="1" i="1" dirty="0" smtClean="0"/>
              <a:t>bb</a:t>
            </a:r>
            <a:endParaRPr lang="en-US" sz="1800" b="1" i="1" dirty="0"/>
          </a:p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r>
              <a:rPr lang="en-US" dirty="0" smtClean="0"/>
              <a:t>Write three statements that represent aspects of your musical identity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I am musical in multiple ways</a:t>
            </a:r>
          </a:p>
          <a:p>
            <a:pPr lvl="1"/>
            <a:r>
              <a:rPr lang="en-US" i="1" dirty="0" smtClean="0"/>
              <a:t>Music is me-time</a:t>
            </a:r>
          </a:p>
          <a:p>
            <a:pPr lvl="1"/>
            <a:r>
              <a:rPr lang="en-US" i="1" dirty="0" smtClean="0"/>
              <a:t>Music connects me to myself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77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Part 4:</a:t>
            </a:r>
            <a:br>
              <a:rPr lang="en-US" b="1" dirty="0" smtClean="0">
                <a:latin typeface="Baskerville"/>
                <a:ea typeface="ＭＳ 明朝"/>
                <a:cs typeface="Times New Roman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0999" y="1981200"/>
            <a:ext cx="2505635" cy="4144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Gather </a:t>
            </a:r>
            <a:r>
              <a:rPr lang="en-US" sz="2400" b="1" dirty="0" smtClean="0"/>
              <a:t>sounds</a:t>
            </a:r>
          </a:p>
          <a:p>
            <a:r>
              <a:rPr lang="en-US" sz="2400" b="1" i="1" dirty="0"/>
              <a:t>15 </a:t>
            </a:r>
            <a:r>
              <a:rPr lang="en-US" sz="2400" b="1" i="1" dirty="0" smtClean="0"/>
              <a:t>minutes  </a:t>
            </a:r>
            <a:r>
              <a:rPr lang="en-US" sz="1800" b="1" i="1" dirty="0" smtClean="0"/>
              <a:t>ab</a:t>
            </a:r>
            <a:endParaRPr lang="en-US" sz="1800" b="1" i="1" dirty="0"/>
          </a:p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r>
              <a:rPr lang="en-US" dirty="0"/>
              <a:t>Imagine three sounds that could help represent aspects of your musical identity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Find the sounds online, download and save to an accessible folder</a:t>
            </a:r>
          </a:p>
          <a:p>
            <a:pPr lvl="1"/>
            <a:r>
              <a:rPr lang="en-US" i="1" dirty="0" err="1" smtClean="0"/>
              <a:t>Findsounds.com</a:t>
            </a:r>
            <a:endParaRPr lang="en-US" i="1" dirty="0" smtClean="0"/>
          </a:p>
          <a:p>
            <a:pPr lvl="1"/>
            <a:r>
              <a:rPr lang="en-US" i="1" dirty="0" err="1" smtClean="0"/>
              <a:t>Sounddogs.com</a:t>
            </a:r>
            <a:endParaRPr lang="en-US" i="1" dirty="0" smtClean="0"/>
          </a:p>
          <a:p>
            <a:pPr lvl="1"/>
            <a:r>
              <a:rPr lang="en-US" i="1" dirty="0" smtClean="0"/>
              <a:t>Compose with midi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8665" y="5726668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Let us know if we can help you!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1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Part 5:</a:t>
            </a:r>
            <a:br>
              <a:rPr lang="en-US" b="1" dirty="0" smtClean="0">
                <a:latin typeface="Baskerville"/>
                <a:ea typeface="ＭＳ 明朝"/>
                <a:cs typeface="Times New Roman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0999" y="1981200"/>
            <a:ext cx="2505635" cy="4144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Compose sonic </a:t>
            </a:r>
            <a:r>
              <a:rPr lang="en-US" sz="2400" b="1" dirty="0" smtClean="0"/>
              <a:t>signature</a:t>
            </a:r>
          </a:p>
          <a:p>
            <a:r>
              <a:rPr lang="en-US" sz="2400" b="1" i="1" dirty="0" smtClean="0"/>
              <a:t>20 minutes </a:t>
            </a:r>
            <a:r>
              <a:rPr lang="en-US" sz="1800" b="1" i="1" dirty="0" smtClean="0"/>
              <a:t>bb</a:t>
            </a:r>
            <a:r>
              <a:rPr lang="en-US" sz="2400" b="1" i="1" dirty="0" smtClean="0"/>
              <a:t> </a:t>
            </a:r>
            <a:endParaRPr lang="en-US" sz="2400" b="1" i="1" dirty="0"/>
          </a:p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r>
              <a:rPr lang="en-US" sz="2800" dirty="0" smtClean="0">
                <a:latin typeface="Baskerville" charset="0"/>
                <a:ea typeface="Baskerville" charset="0"/>
                <a:cs typeface="Baskerville" charset="0"/>
              </a:rPr>
              <a:t>Combine </a:t>
            </a:r>
            <a:r>
              <a:rPr lang="en-US" sz="2800" dirty="0">
                <a:latin typeface="Baskerville" charset="0"/>
                <a:ea typeface="Baskerville" charset="0"/>
                <a:cs typeface="Baskerville" charset="0"/>
              </a:rPr>
              <a:t>and manipulate </a:t>
            </a:r>
            <a:r>
              <a:rPr lang="en-US" sz="2800" dirty="0" smtClean="0">
                <a:latin typeface="Baskerville" charset="0"/>
                <a:ea typeface="Baskerville" charset="0"/>
                <a:cs typeface="Baskerville" charset="0"/>
              </a:rPr>
              <a:t>sounds in a digital audio editor of your choice</a:t>
            </a:r>
          </a:p>
          <a:p>
            <a:pPr lvl="1"/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Soundation.com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(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online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pPr lvl="1"/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Soundtrap.com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(online)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/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Audacity (freeware)</a:t>
            </a:r>
          </a:p>
          <a:p>
            <a:pPr lvl="1"/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GarageBand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, 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3727" y="5726668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Let us know if we can help you</a:t>
            </a:r>
            <a:r>
              <a:rPr lang="en-US" i="1" smtClean="0"/>
              <a:t>!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9007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Part 6:</a:t>
            </a:r>
            <a:br>
              <a:rPr lang="en-US" b="1" dirty="0" smtClean="0">
                <a:latin typeface="Baskerville"/>
                <a:ea typeface="ＭＳ 明朝"/>
                <a:cs typeface="Times New Roman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0999" y="1981200"/>
            <a:ext cx="2505635" cy="4144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Showcase sonic signatures</a:t>
            </a:r>
            <a:r>
              <a:rPr lang="en-US" sz="2400" b="1" dirty="0" smtClean="0"/>
              <a:t>!</a:t>
            </a:r>
          </a:p>
          <a:p>
            <a:r>
              <a:rPr lang="en-US" sz="2400" b="1" i="1" dirty="0" smtClean="0"/>
              <a:t>20 minutes </a:t>
            </a:r>
            <a:r>
              <a:rPr lang="en-US" sz="1800" b="1" i="1" dirty="0" smtClean="0"/>
              <a:t>ab</a:t>
            </a:r>
            <a:endParaRPr lang="en-US" sz="1800" b="1" i="1" dirty="0"/>
          </a:p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r>
              <a:rPr lang="en-US" sz="2800" dirty="0" smtClean="0">
                <a:latin typeface="Baskerville" charset="0"/>
                <a:ea typeface="Baskerville" charset="0"/>
                <a:cs typeface="Baskerville" charset="0"/>
              </a:rPr>
              <a:t>Don’t worry—we don’t expect you to have finished</a:t>
            </a:r>
            <a:r>
              <a:rPr lang="is-IS" sz="2800" dirty="0" smtClean="0">
                <a:latin typeface="Baskerville" charset="0"/>
                <a:ea typeface="Baskerville" charset="0"/>
                <a:cs typeface="Baskerville" charset="0"/>
              </a:rPr>
              <a:t>…but we’d like to hear your work in progress.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Suggestions from </a:t>
            </a:r>
            <a:r>
              <a:rPr lang="en-US" b="1" i="1" dirty="0" smtClean="0">
                <a:latin typeface="Baskerville"/>
                <a:ea typeface="ＭＳ 明朝"/>
                <a:cs typeface="Times New Roman"/>
              </a:rPr>
              <a:t>YOU  </a:t>
            </a:r>
            <a:r>
              <a:rPr lang="en-US" sz="1800" b="1" i="1" dirty="0" smtClean="0">
                <a:latin typeface="Baskerville"/>
                <a:ea typeface="ＭＳ 明朝"/>
                <a:cs typeface="Times New Roman"/>
              </a:rPr>
              <a:t>bb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4270248" cy="42702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i="1" dirty="0" smtClean="0">
                <a:latin typeface="Baskerville"/>
                <a:cs typeface="Baskerville"/>
              </a:rPr>
              <a:t>We expect that as you were doing this activity, you were thinking of modifications as to how you’d do it with your own students</a:t>
            </a:r>
            <a:r>
              <a:rPr lang="is-IS" i="1" dirty="0" smtClean="0">
                <a:latin typeface="Baskerville"/>
                <a:cs typeface="Baskerville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is-IS" i="1" dirty="0" smtClean="0">
                <a:latin typeface="Baskerville"/>
                <a:cs typeface="Baskerville"/>
              </a:rPr>
              <a:t>Could you share some of those ideas with us?</a:t>
            </a:r>
            <a:endParaRPr lang="en-US" i="1" dirty="0" smtClean="0">
              <a:latin typeface="Baskerville"/>
              <a:cs typeface="Baskerville"/>
            </a:endParaRPr>
          </a:p>
          <a:p>
            <a:pPr lvl="1"/>
            <a:endParaRPr lang="en-US" dirty="0"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705101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of Uncle Sam </a:t>
            </a:r>
          </a:p>
          <a:p>
            <a:r>
              <a:rPr lang="en-US" dirty="0" smtClean="0"/>
              <a:t>pointing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218" y="2312894"/>
            <a:ext cx="4484749" cy="31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2" y="1988955"/>
            <a:ext cx="8534400" cy="381016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you!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chemeClr val="tx1"/>
                </a:solidFill>
              </a:rPr>
              <a:t>adampatrickbell@gmail.com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benbolden@gmail.com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skerville"/>
                <a:ea typeface="ＭＳ 明朝"/>
                <a:cs typeface="Times New Roman"/>
              </a:rPr>
              <a:t>session </a:t>
            </a:r>
            <a:r>
              <a:rPr lang="en-US" b="1" dirty="0" smtClean="0">
                <a:latin typeface="Baskerville"/>
                <a:ea typeface="ＭＳ 明朝"/>
                <a:cs typeface="Times New Roman"/>
              </a:rPr>
              <a:t>overview  </a:t>
            </a:r>
            <a:r>
              <a:rPr lang="en-US" sz="1400" b="1" i="1" dirty="0" smtClean="0">
                <a:latin typeface="Baskerville"/>
                <a:ea typeface="ＭＳ 明朝"/>
                <a:cs typeface="Times New Roman"/>
              </a:rPr>
              <a:t>bb</a:t>
            </a:r>
            <a:r>
              <a:rPr lang="en-US" b="1" dirty="0" smtClean="0">
                <a:latin typeface="Baskerville"/>
                <a:ea typeface="ＭＳ 明朝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Presenter </a:t>
            </a: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&amp; p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articipant introductions</a:t>
            </a:r>
          </a:p>
          <a:p>
            <a:pPr lvl="0"/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Hook: name that sonic signature, info re: </a:t>
            </a: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sound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trademarks </a:t>
            </a:r>
          </a:p>
          <a:p>
            <a:pPr lvl="0"/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Purpose and goals (why do this, anyway?)</a:t>
            </a:r>
          </a:p>
          <a:p>
            <a:pPr lvl="0"/>
            <a:endParaRPr lang="en-US" sz="2400" dirty="0">
              <a:latin typeface="Baskerville" charset="0"/>
              <a:ea typeface="Baskerville" charset="0"/>
              <a:cs typeface="Baskerville" charset="0"/>
            </a:endParaRPr>
          </a:p>
          <a:p>
            <a:pPr lvl="0"/>
            <a:r>
              <a:rPr lang="en-US" sz="2400" i="1" dirty="0" smtClean="0">
                <a:latin typeface="Baskerville" charset="0"/>
                <a:ea typeface="Baskerville" charset="0"/>
                <a:cs typeface="Baskerville" charset="0"/>
              </a:rPr>
              <a:t>Part 1: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Share stories (</a:t>
            </a: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that represent aspects of your musical ID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pPr lvl="0"/>
            <a:r>
              <a:rPr lang="en-US" sz="2400" i="1" dirty="0">
                <a:latin typeface="Baskerville" charset="0"/>
                <a:ea typeface="Baskerville" charset="0"/>
                <a:cs typeface="Baskerville" charset="0"/>
              </a:rPr>
              <a:t>Part </a:t>
            </a:r>
            <a:r>
              <a:rPr lang="en-US" sz="2400" i="1" dirty="0" smtClean="0">
                <a:latin typeface="Baskerville" charset="0"/>
                <a:ea typeface="Baskerville" charset="0"/>
                <a:cs typeface="Baskerville" charset="0"/>
              </a:rPr>
              <a:t>2: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Gather images (that represent aspects of your stories)</a:t>
            </a:r>
          </a:p>
          <a:p>
            <a:r>
              <a:rPr lang="en-US" sz="2400" i="1" dirty="0">
                <a:latin typeface="Baskerville" charset="0"/>
                <a:ea typeface="Baskerville" charset="0"/>
                <a:cs typeface="Baskerville" charset="0"/>
              </a:rPr>
              <a:t>Part </a:t>
            </a:r>
            <a:r>
              <a:rPr lang="en-US" sz="2400" i="1" dirty="0" smtClean="0">
                <a:latin typeface="Baskerville" charset="0"/>
                <a:ea typeface="Baskerville" charset="0"/>
                <a:cs typeface="Baskerville" charset="0"/>
              </a:rPr>
              <a:t>3: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Construct identity statements (building from stories &amp; images)</a:t>
            </a:r>
          </a:p>
          <a:p>
            <a:r>
              <a:rPr lang="en-US" sz="2400" i="1" dirty="0" smtClean="0">
                <a:latin typeface="Baskerville" charset="0"/>
                <a:ea typeface="Baskerville" charset="0"/>
                <a:cs typeface="Baskerville" charset="0"/>
              </a:rPr>
              <a:t>Part 4: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Gather </a:t>
            </a: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sounds (that represent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stories, images or statements)</a:t>
            </a:r>
            <a:endParaRPr lang="en-US" sz="2400" dirty="0">
              <a:latin typeface="Baskerville" charset="0"/>
              <a:ea typeface="Baskerville" charset="0"/>
              <a:cs typeface="Baskerville" charset="0"/>
            </a:endParaRPr>
          </a:p>
          <a:p>
            <a:r>
              <a:rPr lang="en-US" sz="2400" i="1" dirty="0">
                <a:latin typeface="Baskerville" charset="0"/>
                <a:ea typeface="Baskerville" charset="0"/>
                <a:cs typeface="Baskerville" charset="0"/>
              </a:rPr>
              <a:t>Part </a:t>
            </a:r>
            <a:r>
              <a:rPr lang="en-US" sz="2400" i="1" dirty="0" smtClean="0">
                <a:latin typeface="Baskerville" charset="0"/>
                <a:ea typeface="Baskerville" charset="0"/>
                <a:cs typeface="Baskerville" charset="0"/>
              </a:rPr>
              <a:t>5: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Compose sonic signature (combine and manipulate sounds)</a:t>
            </a:r>
            <a:endParaRPr lang="en-US" sz="2400" dirty="0" smtClean="0">
              <a:latin typeface="Baskerville"/>
              <a:cs typeface="Baskerville"/>
            </a:endParaRPr>
          </a:p>
          <a:p>
            <a:pPr lvl="0"/>
            <a:endParaRPr lang="en-US" sz="2400" dirty="0" smtClean="0">
              <a:latin typeface="Baskerville"/>
              <a:cs typeface="Baskerville"/>
            </a:endParaRPr>
          </a:p>
          <a:p>
            <a:pPr lvl="0"/>
            <a:r>
              <a:rPr lang="en-US" sz="2400" dirty="0" smtClean="0">
                <a:latin typeface="Baskerville"/>
                <a:cs typeface="Baskerville"/>
              </a:rPr>
              <a:t>Showcase sonic signatures</a:t>
            </a:r>
            <a:endParaRPr lang="en-CA" sz="24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9255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Introductions </a:t>
            </a:r>
            <a:r>
              <a:rPr lang="en-US" sz="2400" i="1" dirty="0" smtClean="0">
                <a:latin typeface="Baskerville"/>
                <a:ea typeface="ＭＳ 明朝"/>
                <a:cs typeface="Times New Roman"/>
              </a:rPr>
              <a:t>ab</a:t>
            </a:r>
            <a:r>
              <a:rPr lang="en-US" b="1" dirty="0" smtClean="0">
                <a:latin typeface="Baskerville"/>
                <a:ea typeface="ＭＳ 明朝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Adam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high school music drop-out turned</a:t>
            </a:r>
            <a:r>
              <a:rPr lang="is-IS" dirty="0" smtClean="0">
                <a:latin typeface="Baskerville"/>
                <a:cs typeface="Baskerville"/>
              </a:rPr>
              <a:t>…</a:t>
            </a:r>
            <a:endParaRPr lang="en-US" dirty="0" smtClean="0">
              <a:latin typeface="Baskerville"/>
              <a:cs typeface="Baskerville"/>
            </a:endParaRP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music </a:t>
            </a:r>
            <a:r>
              <a:rPr lang="en-US" dirty="0" err="1" smtClean="0">
                <a:latin typeface="Baskerville"/>
                <a:cs typeface="Baskerville"/>
              </a:rPr>
              <a:t>ed</a:t>
            </a:r>
            <a:r>
              <a:rPr lang="en-US" dirty="0" smtClean="0">
                <a:latin typeface="Baskerville"/>
                <a:cs typeface="Baskerville"/>
              </a:rPr>
              <a:t> prof @ </a:t>
            </a:r>
            <a:r>
              <a:rPr lang="en-US" dirty="0" err="1" smtClean="0">
                <a:latin typeface="Baskerville"/>
                <a:cs typeface="Baskerville"/>
              </a:rPr>
              <a:t>Ucalgary</a:t>
            </a:r>
            <a:endParaRPr lang="en-US" dirty="0" smtClean="0">
              <a:latin typeface="Baskerville"/>
              <a:cs typeface="Baskerville"/>
            </a:endParaRPr>
          </a:p>
          <a:p>
            <a:pPr lvl="1"/>
            <a:r>
              <a:rPr lang="is-IS" i="1" dirty="0" smtClean="0">
                <a:latin typeface="Baskerville"/>
                <a:cs typeface="Baskerville"/>
              </a:rPr>
              <a:t>…you don’t have to talk</a:t>
            </a:r>
            <a:endParaRPr lang="en-US" i="1" dirty="0" smtClean="0">
              <a:latin typeface="Baskerville"/>
              <a:cs typeface="Baskerville"/>
            </a:endParaRPr>
          </a:p>
          <a:p>
            <a:pPr lvl="1"/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Ben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Music teacher educator &amp; composer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Queen’s University, Kingston, Canada</a:t>
            </a:r>
          </a:p>
          <a:p>
            <a:pPr lvl="1"/>
            <a:r>
              <a:rPr lang="is-IS" i="1" dirty="0" smtClean="0">
                <a:latin typeface="Baskerville"/>
                <a:cs typeface="Baskerville"/>
              </a:rPr>
              <a:t>…so many ways to be musically beautiful</a:t>
            </a:r>
            <a:endParaRPr lang="en-US" i="1" dirty="0" smtClean="0">
              <a:latin typeface="Baskerville"/>
              <a:cs typeface="Baskerville"/>
            </a:endParaRPr>
          </a:p>
          <a:p>
            <a:pPr lvl="1"/>
            <a:endParaRPr lang="en-US" dirty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Participants</a:t>
            </a:r>
            <a:endParaRPr lang="en-US" dirty="0">
              <a:latin typeface="Baskerville"/>
              <a:cs typeface="Baskerville"/>
            </a:endParaRP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Your name</a:t>
            </a:r>
            <a:endParaRPr lang="en-US" dirty="0">
              <a:latin typeface="Baskerville"/>
              <a:cs typeface="Baskerville"/>
            </a:endParaRPr>
          </a:p>
          <a:p>
            <a:pPr lvl="1"/>
            <a:r>
              <a:rPr lang="is-IS" i="1" dirty="0" smtClean="0">
                <a:latin typeface="Baskerville"/>
                <a:cs typeface="Baskerville"/>
              </a:rPr>
              <a:t>…o</a:t>
            </a:r>
            <a:r>
              <a:rPr lang="en-US" i="1" dirty="0" smtClean="0">
                <a:latin typeface="Baskerville"/>
                <a:cs typeface="Baskerville"/>
              </a:rPr>
              <a:t>ne </a:t>
            </a:r>
            <a:r>
              <a:rPr lang="en-US" i="1" dirty="0" smtClean="0">
                <a:latin typeface="Baskerville"/>
                <a:cs typeface="Baskerville"/>
              </a:rPr>
              <a:t>thing you like about music</a:t>
            </a:r>
            <a:endParaRPr lang="en-US" i="1" dirty="0">
              <a:latin typeface="Baskerville"/>
              <a:cs typeface="Baskerville"/>
            </a:endParaRPr>
          </a:p>
          <a:p>
            <a:pPr lvl="1"/>
            <a:endParaRPr lang="en-US" dirty="0" smtClean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547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Hook activity</a:t>
            </a:r>
            <a:r>
              <a:rPr lang="en-US" b="1" dirty="0">
                <a:latin typeface="Baskerville"/>
                <a:ea typeface="ＭＳ 明朝"/>
                <a:cs typeface="Times New Roman"/>
              </a:rPr>
              <a:t>: </a:t>
            </a:r>
            <a:r>
              <a:rPr lang="en-US" b="1" dirty="0" smtClean="0">
                <a:latin typeface="Baskerville"/>
                <a:ea typeface="ＭＳ 明朝"/>
                <a:cs typeface="Times New Roman"/>
              </a:rPr>
              <a:t>Name that tune</a:t>
            </a:r>
            <a:r>
              <a:rPr lang="is-IS" b="1" dirty="0" smtClean="0">
                <a:latin typeface="Baskerville"/>
                <a:ea typeface="ＭＳ 明朝"/>
                <a:cs typeface="Times New Roman"/>
              </a:rPr>
              <a:t>… </a:t>
            </a:r>
            <a:r>
              <a:rPr lang="en-US" sz="1800" b="1" i="1" dirty="0">
                <a:latin typeface="Baskerville"/>
                <a:ea typeface="ＭＳ 明朝"/>
                <a:cs typeface="Times New Roman"/>
              </a:rPr>
              <a:t>bb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65450"/>
            <a:ext cx="4154937" cy="4433597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s-IS" dirty="0" smtClean="0"/>
              <a:t>…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s-IS" dirty="0" smtClean="0"/>
              <a:t>...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s-IS" dirty="0" smtClean="0"/>
              <a:t>...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s-IS" dirty="0" smtClean="0"/>
              <a:t>...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s-IS" dirty="0" smtClean="0"/>
              <a:t>...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s-IS" dirty="0" smtClean="0"/>
              <a:t>...</a:t>
            </a:r>
            <a:endParaRPr lang="en-US" dirty="0"/>
          </a:p>
        </p:txBody>
      </p:sp>
      <p:pic>
        <p:nvPicPr>
          <p:cNvPr id="4" name="Picture 3" descr="filling_out_for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46" y="3262716"/>
            <a:ext cx="4444825" cy="2948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8952" y="1801968"/>
            <a:ext cx="3849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These are all trademarked sounds, </a:t>
            </a:r>
          </a:p>
          <a:p>
            <a:r>
              <a:rPr lang="en-US" i="1" dirty="0" smtClean="0"/>
              <a:t>registered with the </a:t>
            </a:r>
            <a:r>
              <a:rPr lang="en-US" i="1" dirty="0"/>
              <a:t>The U.S. Patent </a:t>
            </a:r>
            <a:endParaRPr lang="en-US" i="1" dirty="0" smtClean="0"/>
          </a:p>
          <a:p>
            <a:r>
              <a:rPr lang="en-US" i="1" dirty="0" smtClean="0"/>
              <a:t>and </a:t>
            </a:r>
            <a:r>
              <a:rPr lang="en-US" i="1" dirty="0"/>
              <a:t>Trademark Office </a:t>
            </a:r>
          </a:p>
        </p:txBody>
      </p:sp>
      <p:pic>
        <p:nvPicPr>
          <p:cNvPr id="6" name="Law and Order - Bang Bang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3116" y="1801968"/>
            <a:ext cx="461665" cy="461665"/>
          </a:xfrm>
          <a:prstGeom prst="rect">
            <a:avLst/>
          </a:prstGeom>
        </p:spPr>
      </p:pic>
      <p:pic>
        <p:nvPicPr>
          <p:cNvPr id="7" name="Homer - D´O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3116" y="2316983"/>
            <a:ext cx="505108" cy="505108"/>
          </a:xfrm>
          <a:prstGeom prst="rect">
            <a:avLst/>
          </a:prstGeom>
        </p:spPr>
      </p:pic>
      <p:pic>
        <p:nvPicPr>
          <p:cNvPr id="8" name="Johnny Weismuller Tarzan Call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6357" y="2875441"/>
            <a:ext cx="487649" cy="487649"/>
          </a:xfrm>
          <a:prstGeom prst="rect">
            <a:avLst/>
          </a:prstGeom>
        </p:spPr>
      </p:pic>
      <p:pic>
        <p:nvPicPr>
          <p:cNvPr id="9" name="Darth Vader breathing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3116" y="3416440"/>
            <a:ext cx="526052" cy="526052"/>
          </a:xfrm>
          <a:prstGeom prst="rect">
            <a:avLst/>
          </a:prstGeom>
        </p:spPr>
      </p:pic>
      <p:pic>
        <p:nvPicPr>
          <p:cNvPr id="10" name="Pillsbury Doughboy Poke and Laugh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6357" y="4025560"/>
            <a:ext cx="511281" cy="511281"/>
          </a:xfrm>
          <a:prstGeom prst="rect">
            <a:avLst/>
          </a:prstGeom>
        </p:spPr>
      </p:pic>
      <p:pic>
        <p:nvPicPr>
          <p:cNvPr id="11" name="'Ho ho ho, Green Giant' Audio Clip [High Quality + MP3 Download]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16251" y="4604962"/>
            <a:ext cx="481973" cy="4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1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9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65450"/>
            <a:ext cx="5422154" cy="443359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s-IS" sz="2400" dirty="0" smtClean="0"/>
              <a:t>...    Law and Order Bang Bang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s-IS" sz="2400" dirty="0" smtClean="0"/>
              <a:t>...    Homer Simpson: D’oh!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s-IS" sz="2400" dirty="0" smtClean="0"/>
              <a:t>...    Tarzan Call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s-IS" sz="2400" dirty="0" smtClean="0"/>
              <a:t>...    Darth Vader breathing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s-IS" sz="2400" dirty="0" smtClean="0"/>
              <a:t>...    Pillsbury Doughboy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s-IS" sz="2400" dirty="0" smtClean="0"/>
              <a:t>...    Ho, ho, ho, Green Giant.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65174" y="3113614"/>
            <a:ext cx="133882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800" dirty="0"/>
              <a:t>?</a:t>
            </a:r>
          </a:p>
        </p:txBody>
      </p:sp>
      <p:pic>
        <p:nvPicPr>
          <p:cNvPr id="4" name="Law and Order - Bang Bang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5526" y="1665450"/>
            <a:ext cx="482774" cy="482774"/>
          </a:xfrm>
          <a:prstGeom prst="rect">
            <a:avLst/>
          </a:prstGeom>
        </p:spPr>
      </p:pic>
      <p:pic>
        <p:nvPicPr>
          <p:cNvPr id="6" name="Homer - D´O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5526" y="2199994"/>
            <a:ext cx="482774" cy="482774"/>
          </a:xfrm>
          <a:prstGeom prst="rect">
            <a:avLst/>
          </a:prstGeom>
        </p:spPr>
      </p:pic>
      <p:pic>
        <p:nvPicPr>
          <p:cNvPr id="7" name="Johnny Weismuller Tarzan Call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5527" y="2826122"/>
            <a:ext cx="534544" cy="534544"/>
          </a:xfrm>
          <a:prstGeom prst="rect">
            <a:avLst/>
          </a:prstGeom>
        </p:spPr>
      </p:pic>
      <p:pic>
        <p:nvPicPr>
          <p:cNvPr id="8" name="Darth Vader breathing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2133" y="3490626"/>
            <a:ext cx="547938" cy="547938"/>
          </a:xfrm>
          <a:prstGeom prst="rect">
            <a:avLst/>
          </a:prstGeom>
        </p:spPr>
      </p:pic>
      <p:pic>
        <p:nvPicPr>
          <p:cNvPr id="9" name="Pillsbury Doughboy Poke and Laugh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2133" y="4038564"/>
            <a:ext cx="559762" cy="559762"/>
          </a:xfrm>
          <a:prstGeom prst="rect">
            <a:avLst/>
          </a:prstGeom>
        </p:spPr>
      </p:pic>
      <p:pic>
        <p:nvPicPr>
          <p:cNvPr id="11" name="'Ho ho ho, Green Giant' Audio Clip [High Quality + MP3 Download]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2133" y="4683566"/>
            <a:ext cx="547042" cy="5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9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9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In case you were wondering</a:t>
            </a:r>
            <a:r>
              <a:rPr lang="is-IS" b="1" dirty="0" smtClean="0">
                <a:latin typeface="Baskerville"/>
                <a:ea typeface="ＭＳ 明朝"/>
                <a:cs typeface="Times New Roman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40674"/>
            <a:ext cx="8503920" cy="4258373"/>
          </a:xfrm>
        </p:spPr>
        <p:txBody>
          <a:bodyPr>
            <a:normAutofit/>
          </a:bodyPr>
          <a:lstStyle/>
          <a:p>
            <a:pPr lvl="0">
              <a:spcAft>
                <a:spcPts val="1600"/>
              </a:spcAft>
            </a:pPr>
            <a:r>
              <a:rPr lang="en-US" sz="2000" dirty="0" smtClean="0"/>
              <a:t>Sounds </a:t>
            </a:r>
            <a:r>
              <a:rPr lang="en-US" sz="2000" dirty="0"/>
              <a:t>can </a:t>
            </a:r>
            <a:r>
              <a:rPr lang="en-US" sz="2000" dirty="0" smtClean="0"/>
              <a:t>be </a:t>
            </a:r>
            <a:r>
              <a:rPr lang="en-US" sz="2000" dirty="0"/>
              <a:t>trademarked </a:t>
            </a:r>
            <a:endParaRPr lang="en-US" sz="2000" dirty="0" smtClean="0"/>
          </a:p>
          <a:p>
            <a:pPr lvl="0">
              <a:spcAft>
                <a:spcPts val="1600"/>
              </a:spcAft>
            </a:pPr>
            <a:r>
              <a:rPr lang="en-US" sz="2000" dirty="0" smtClean="0"/>
              <a:t>The sound needs to attach </a:t>
            </a:r>
            <a:r>
              <a:rPr lang="en-US" sz="2000" dirty="0"/>
              <a:t>to the subliminal </a:t>
            </a:r>
            <a:r>
              <a:rPr lang="en-US" sz="2000" dirty="0" smtClean="0"/>
              <a:t>mind, so when heard, it’s instantly </a:t>
            </a:r>
            <a:r>
              <a:rPr lang="en-US" sz="2000" dirty="0"/>
              <a:t>associated with a single product or </a:t>
            </a:r>
            <a:r>
              <a:rPr lang="en-US" sz="2000" dirty="0" smtClean="0"/>
              <a:t>event</a:t>
            </a:r>
          </a:p>
          <a:p>
            <a:pPr lvl="0">
              <a:spcAft>
                <a:spcPts val="1600"/>
              </a:spcAft>
            </a:pPr>
            <a:r>
              <a:rPr lang="en-US" sz="2000" dirty="0" smtClean="0"/>
              <a:t>The very </a:t>
            </a:r>
            <a:r>
              <a:rPr lang="en-US" sz="2000" dirty="0"/>
              <a:t>first sound to be trademarked originally aired in </a:t>
            </a:r>
            <a:r>
              <a:rPr lang="en-US" sz="2000" dirty="0" smtClean="0"/>
              <a:t>1929: the NBC Chime</a:t>
            </a:r>
          </a:p>
          <a:p>
            <a:pPr lvl="0">
              <a:spcAft>
                <a:spcPts val="1600"/>
              </a:spcAft>
            </a:pPr>
            <a:r>
              <a:rPr lang="en-US" sz="2000" dirty="0"/>
              <a:t>In the U.S., millions of trademarks have been granted. But </a:t>
            </a:r>
            <a:r>
              <a:rPr lang="en-US" sz="2000" dirty="0" smtClean="0"/>
              <a:t>there </a:t>
            </a:r>
            <a:r>
              <a:rPr lang="en-US" sz="2000" dirty="0"/>
              <a:t>are less than two hundred </a:t>
            </a:r>
            <a:r>
              <a:rPr lang="en-US" sz="2000" i="1" dirty="0" smtClean="0"/>
              <a:t>sound</a:t>
            </a:r>
            <a:r>
              <a:rPr lang="en-US" sz="2000" dirty="0" smtClean="0"/>
              <a:t> trademarks.</a:t>
            </a:r>
          </a:p>
          <a:p>
            <a:pPr>
              <a:spcAft>
                <a:spcPts val="1600"/>
              </a:spcAft>
            </a:pPr>
            <a:r>
              <a:rPr lang="en-US" sz="2000" dirty="0"/>
              <a:t>In Canada, you could only </a:t>
            </a:r>
            <a:r>
              <a:rPr lang="en-US" sz="2000" dirty="0" smtClean="0"/>
              <a:t>trademark </a:t>
            </a:r>
            <a:r>
              <a:rPr lang="en-US" sz="2000" dirty="0"/>
              <a:t>sounds as of 2012. Only 25 </a:t>
            </a:r>
            <a:r>
              <a:rPr lang="en-US" sz="2000" i="1" dirty="0"/>
              <a:t>sound marks </a:t>
            </a:r>
            <a:r>
              <a:rPr lang="en-US" sz="2000" dirty="0"/>
              <a:t>have been </a:t>
            </a:r>
            <a:r>
              <a:rPr lang="en-US" sz="2000" dirty="0" smtClean="0"/>
              <a:t>registered.</a:t>
            </a:r>
            <a:endParaRPr lang="en-US" sz="2000" dirty="0"/>
          </a:p>
        </p:txBody>
      </p:sp>
      <p:pic>
        <p:nvPicPr>
          <p:cNvPr id="4" name="NBC Ch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3065" y="34619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Purpose and </a:t>
            </a:r>
            <a:r>
              <a:rPr lang="en-US" dirty="0" smtClean="0"/>
              <a:t>Goals </a:t>
            </a:r>
            <a:r>
              <a:rPr lang="en-US" sz="2000" i="1" dirty="0" smtClean="0"/>
              <a:t>ab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0912" y="2739047"/>
            <a:ext cx="81552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An opportunity for you to:</a:t>
            </a:r>
          </a:p>
          <a:p>
            <a:endParaRPr lang="en-US" dirty="0"/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dirty="0" smtClean="0"/>
              <a:t>Reflect on and </a:t>
            </a:r>
            <a:r>
              <a:rPr lang="en-US" dirty="0"/>
              <a:t>share </a:t>
            </a:r>
            <a:r>
              <a:rPr lang="en-US" dirty="0" smtClean="0"/>
              <a:t>how you experience </a:t>
            </a:r>
            <a:r>
              <a:rPr lang="en-US" dirty="0"/>
              <a:t>and make meaning from </a:t>
            </a:r>
            <a:r>
              <a:rPr lang="en-US" dirty="0" smtClean="0"/>
              <a:t>music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dirty="0" smtClean="0"/>
              <a:t>Consider </a:t>
            </a:r>
            <a:r>
              <a:rPr lang="en-US" dirty="0"/>
              <a:t>how these experiences shape </a:t>
            </a:r>
            <a:r>
              <a:rPr lang="en-US" dirty="0" smtClean="0"/>
              <a:t>your personal identity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dirty="0" smtClean="0"/>
              <a:t>Create </a:t>
            </a:r>
            <a:r>
              <a:rPr lang="en-US" dirty="0"/>
              <a:t>representations of </a:t>
            </a:r>
            <a:r>
              <a:rPr lang="en-US" dirty="0" smtClean="0"/>
              <a:t>your identity </a:t>
            </a:r>
            <a:r>
              <a:rPr lang="en-US" dirty="0"/>
              <a:t>through </a:t>
            </a:r>
            <a:r>
              <a:rPr lang="en-US" dirty="0" smtClean="0"/>
              <a:t>visual </a:t>
            </a:r>
            <a:r>
              <a:rPr lang="en-US" dirty="0"/>
              <a:t>and sonic </a:t>
            </a:r>
            <a:r>
              <a:rPr lang="en-US" dirty="0" smtClean="0"/>
              <a:t>modalities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dirty="0" smtClean="0"/>
              <a:t>Prepare yourself to share this learning activity with your own students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4245" y="5482797"/>
            <a:ext cx="508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Explore your musical identity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71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Sonic Signature </a:t>
            </a:r>
            <a:r>
              <a:rPr lang="en-US" b="1" dirty="0" smtClean="0">
                <a:latin typeface="Baskerville"/>
                <a:ea typeface="ＭＳ 明朝"/>
                <a:cs typeface="Times New Roman"/>
              </a:rPr>
              <a:t>Exemplars </a:t>
            </a:r>
            <a:r>
              <a:rPr lang="en-US" sz="1800" b="1" i="1" dirty="0" smtClean="0">
                <a:latin typeface="Baskerville"/>
                <a:ea typeface="ＭＳ 明朝"/>
                <a:cs typeface="Times New Roman"/>
              </a:rPr>
              <a:t>ab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131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://courtneyfdolan.weebly.com/education-blog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https://amandanfaller.wordpress.com/2017/04/17/186/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CA" sz="2400" dirty="0">
              <a:latin typeface="Baskerville"/>
              <a:cs typeface="Baskerville"/>
            </a:endParaRPr>
          </a:p>
        </p:txBody>
      </p:sp>
      <p:pic>
        <p:nvPicPr>
          <p:cNvPr id="4" name="MUED Final Projec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3342" y="1941922"/>
            <a:ext cx="6836781" cy="38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"/>
                <a:ea typeface="ＭＳ 明朝"/>
                <a:cs typeface="Times New Roman"/>
              </a:rPr>
              <a:t>Part 1:</a:t>
            </a:r>
            <a:br>
              <a:rPr lang="en-US" b="1" dirty="0" smtClean="0">
                <a:latin typeface="Baskerville"/>
                <a:ea typeface="ＭＳ 明朝"/>
                <a:cs typeface="Times New Roman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Share </a:t>
            </a:r>
            <a:r>
              <a:rPr lang="en-US" sz="2400" b="1" dirty="0" smtClean="0"/>
              <a:t>stories</a:t>
            </a:r>
          </a:p>
          <a:p>
            <a:r>
              <a:rPr lang="en-US" sz="1800" b="1" i="1" dirty="0" smtClean="0"/>
              <a:t>15 minutes  bb</a:t>
            </a:r>
            <a:endParaRPr lang="en-US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 smtClean="0">
              <a:latin typeface="Baskerville"/>
              <a:ea typeface="ＭＳ 明朝"/>
              <a:cs typeface="Times New Roman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>
              <a:latin typeface="Baskerville"/>
              <a:ea typeface="ＭＳ 明朝"/>
              <a:cs typeface="Times New Roman"/>
            </a:endParaRPr>
          </a:p>
          <a:p>
            <a:pPr>
              <a:spcBef>
                <a:spcPts val="648"/>
              </a:spcBef>
              <a:spcAft>
                <a:spcPts val="1200"/>
              </a:spcAft>
            </a:pPr>
            <a:r>
              <a:rPr lang="en-US" dirty="0"/>
              <a:t>Think of three stories you could tell about your significant experiences with music. </a:t>
            </a:r>
            <a:endParaRPr lang="en-US" dirty="0" smtClean="0"/>
          </a:p>
          <a:p>
            <a:pPr lvl="1">
              <a:spcBef>
                <a:spcPts val="648"/>
              </a:spcBef>
              <a:spcAft>
                <a:spcPts val="1200"/>
              </a:spcAft>
            </a:pPr>
            <a:r>
              <a:rPr lang="en-US" i="1" dirty="0" smtClean="0"/>
              <a:t>Write </a:t>
            </a:r>
            <a:r>
              <a:rPr lang="en-US" i="1" dirty="0"/>
              <a:t>down a title or a few words </a:t>
            </a:r>
            <a:r>
              <a:rPr lang="en-US" i="1" dirty="0" smtClean="0"/>
              <a:t>for each.</a:t>
            </a:r>
          </a:p>
          <a:p>
            <a:pPr>
              <a:spcBef>
                <a:spcPts val="648"/>
              </a:spcBef>
              <a:spcAft>
                <a:spcPts val="1200"/>
              </a:spcAft>
            </a:pPr>
            <a:r>
              <a:rPr lang="en-US" dirty="0" smtClean="0"/>
              <a:t>Organize yourselves in groups of three</a:t>
            </a:r>
          </a:p>
          <a:p>
            <a:pPr>
              <a:spcBef>
                <a:spcPts val="648"/>
              </a:spcBef>
              <a:spcAft>
                <a:spcPts val="1200"/>
              </a:spcAft>
            </a:pPr>
            <a:r>
              <a:rPr lang="en-US" dirty="0" smtClean="0"/>
              <a:t>Each member shares one story</a:t>
            </a:r>
            <a:endParaRPr lang="en-US" dirty="0"/>
          </a:p>
        </p:txBody>
      </p:sp>
      <p:pic>
        <p:nvPicPr>
          <p:cNvPr id="6" name="Picture Placeholder 4" descr="group_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501" b="-90501"/>
          <a:stretch>
            <a:fillRect/>
          </a:stretch>
        </p:blipFill>
        <p:spPr>
          <a:xfrm>
            <a:off x="381000" y="1175161"/>
            <a:ext cx="2286896" cy="64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1621</TotalTime>
  <Words>660</Words>
  <Application>Microsoft Macintosh PowerPoint</Application>
  <PresentationFormat>On-screen Show (4:3)</PresentationFormat>
  <Paragraphs>143</Paragraphs>
  <Slides>16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Baskerville</vt:lpstr>
      <vt:lpstr>Cambria</vt:lpstr>
      <vt:lpstr>Georgia</vt:lpstr>
      <vt:lpstr>ＭＳ 明朝</vt:lpstr>
      <vt:lpstr>Times New Roman</vt:lpstr>
      <vt:lpstr>Wingdings</vt:lpstr>
      <vt:lpstr>Wingdings 2</vt:lpstr>
      <vt:lpstr>Civic</vt:lpstr>
      <vt:lpstr>Sonic Signatures  Representing the Self as a Musical Being </vt:lpstr>
      <vt:lpstr>session overview  bb </vt:lpstr>
      <vt:lpstr>Introductions ab </vt:lpstr>
      <vt:lpstr>Hook activity: Name that tune… bb</vt:lpstr>
      <vt:lpstr>Answers</vt:lpstr>
      <vt:lpstr>In case you were wondering…</vt:lpstr>
      <vt:lpstr>Workshop Purpose and Goals ab</vt:lpstr>
      <vt:lpstr>Sonic Signature Exemplars ab</vt:lpstr>
      <vt:lpstr>Part 1: </vt:lpstr>
      <vt:lpstr>Part 2: </vt:lpstr>
      <vt:lpstr>Part 3: </vt:lpstr>
      <vt:lpstr>Part 4: </vt:lpstr>
      <vt:lpstr>Part 5: </vt:lpstr>
      <vt:lpstr>Part 6: </vt:lpstr>
      <vt:lpstr>Suggestions from YOU  bb</vt:lpstr>
      <vt:lpstr>Thank you!   adampatrickbell@gmail.com   benbolden@gmail.com 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Learning in the Arts </dc:title>
  <dc:creator>Benjamin Bolden</dc:creator>
  <cp:lastModifiedBy>BenB</cp:lastModifiedBy>
  <cp:revision>127</cp:revision>
  <dcterms:created xsi:type="dcterms:W3CDTF">2016-05-11T18:57:02Z</dcterms:created>
  <dcterms:modified xsi:type="dcterms:W3CDTF">2017-08-02T13:50:49Z</dcterms:modified>
</cp:coreProperties>
</file>